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80" r:id="rId8"/>
    <p:sldId id="282" r:id="rId9"/>
    <p:sldId id="284" r:id="rId10"/>
    <p:sldId id="278" r:id="rId11"/>
    <p:sldId id="283" r:id="rId12"/>
    <p:sldId id="302" r:id="rId13"/>
    <p:sldId id="279" r:id="rId14"/>
    <p:sldId id="287" r:id="rId15"/>
    <p:sldId id="294" r:id="rId16"/>
    <p:sldId id="293" r:id="rId17"/>
    <p:sldId id="285" r:id="rId18"/>
    <p:sldId id="286" r:id="rId19"/>
    <p:sldId id="288" r:id="rId20"/>
    <p:sldId id="289" r:id="rId21"/>
    <p:sldId id="301" r:id="rId22"/>
    <p:sldId id="290" r:id="rId23"/>
    <p:sldId id="291" r:id="rId24"/>
    <p:sldId id="292" r:id="rId25"/>
    <p:sldId id="295" r:id="rId26"/>
    <p:sldId id="307" r:id="rId27"/>
    <p:sldId id="308" r:id="rId28"/>
    <p:sldId id="296" r:id="rId29"/>
    <p:sldId id="297" r:id="rId30"/>
    <p:sldId id="303" r:id="rId31"/>
    <p:sldId id="298" r:id="rId32"/>
    <p:sldId id="306" r:id="rId33"/>
    <p:sldId id="304" r:id="rId34"/>
    <p:sldId id="305" r:id="rId35"/>
    <p:sldId id="299" r:id="rId36"/>
    <p:sldId id="300" r:id="rId3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CE59EF-3B1B-4C7C-B637-635A840F0587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D88DDE-8CBF-4CE3-9065-41DFD7F17D13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>
              <a:solidFill>
                <a:srgbClr val="DBF5F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D88DDE-8CBF-4CE3-9065-41DFD7F17D13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>
              <a:solidFill>
                <a:srgbClr val="04617B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CE59EF-3B1B-4C7C-B637-635A840F0587}" type="datetimeFigureOut">
              <a:rPr lang="en-US" smtClean="0">
                <a:solidFill>
                  <a:srgbClr val="04617B"/>
                </a:solidFill>
              </a:rPr>
              <a:pPr/>
              <a:t>5/5/2014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D88DDE-8CBF-4CE3-9065-41DFD7F17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meochan11.files.wordpress.com/2011/12/untitled6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ariwiyanto83.blogspot.com/" TargetMode="External"/><Relationship Id="rId2" Type="http://schemas.openxmlformats.org/officeDocument/2006/relationships/hyperlink" Target="http://networkedblogs.com/M0V6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://www.academia.edu/5404337/M-commerce" TargetMode="External"/><Relationship Id="rId4" Type="http://schemas.openxmlformats.org/officeDocument/2006/relationships/hyperlink" Target="http://arif90.wordpress.com/2011/11/13/m-commerce/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323528" y="692696"/>
            <a:ext cx="6812632" cy="9906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6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95536" y="1772816"/>
            <a:ext cx="7272808" cy="426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01638"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Johanes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Kevin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Lumadi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   	1501151501</a:t>
            </a:r>
            <a:b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Deny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Setiawan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		1501152580</a:t>
            </a:r>
            <a:b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Machliza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Devi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Sasmita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	1501169511</a:t>
            </a:r>
            <a:b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Silvia Line			1501171466</a:t>
            </a:r>
            <a:b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Billie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Enceil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			1501171951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7308304" y="5589240"/>
            <a:ext cx="1388368" cy="9144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>
              <a:spcBef>
                <a:spcPts val="700"/>
              </a:spcBef>
              <a:buClr>
                <a:srgbClr val="009DD9"/>
              </a:buClr>
              <a:buSzPct val="60000"/>
              <a:buFont typeface="Wingdings"/>
              <a:buNone/>
              <a:defRPr/>
            </a:pPr>
            <a:r>
              <a:rPr lang="en-US" sz="3200" dirty="0" smtClean="0">
                <a:solidFill>
                  <a:prstClr val="white">
                    <a:lumMod val="50000"/>
                  </a:prstClr>
                </a:solidFill>
              </a:rPr>
              <a:t>06-PFM</a:t>
            </a:r>
            <a:endParaRPr lang="en-US" sz="3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23528" y="1556792"/>
            <a:ext cx="6248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dirty="0" err="1" smtClean="0">
                <a:solidFill>
                  <a:prstClr val="white">
                    <a:lumMod val="50000"/>
                  </a:prstClr>
                </a:solidFill>
              </a:rPr>
              <a:t>Topik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</a:rPr>
              <a:t> – </a:t>
            </a:r>
            <a:r>
              <a:rPr lang="en-US" sz="2000" dirty="0" err="1" smtClean="0">
                <a:solidFill>
                  <a:prstClr val="white">
                    <a:lumMod val="50000"/>
                  </a:prstClr>
                </a:solidFill>
              </a:rPr>
              <a:t>Topik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2000" dirty="0" err="1" smtClean="0">
                <a:solidFill>
                  <a:prstClr val="white">
                    <a:lumMod val="50000"/>
                  </a:prstClr>
                </a:solidFill>
              </a:rPr>
              <a:t>Lanjutan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2000" dirty="0" err="1" smtClean="0">
                <a:solidFill>
                  <a:prstClr val="white">
                    <a:lumMod val="50000"/>
                  </a:prstClr>
                </a:solidFill>
              </a:rPr>
              <a:t>Sistem</a:t>
            </a:r>
            <a:r>
              <a:rPr lang="en-US" sz="200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sz="2000" dirty="0" err="1" smtClean="0">
                <a:solidFill>
                  <a:prstClr val="white">
                    <a:lumMod val="50000"/>
                  </a:prstClr>
                </a:solidFill>
              </a:rPr>
              <a:t>Informasi</a:t>
            </a:r>
            <a:endParaRPr lang="en-US" sz="2000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1026" name="Picture 2" descr="C:\Users\Sony\Desktop\L 4893 zaa\liza\mobile-commerce-web6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1090" y="620688"/>
            <a:ext cx="1633784" cy="16474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251520" y="260648"/>
            <a:ext cx="8892480" cy="1886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9512" y="0"/>
            <a:ext cx="216024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144016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676456" y="332656"/>
            <a:ext cx="216024" cy="65253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9984" y="0"/>
            <a:ext cx="144016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1520" y="6381328"/>
            <a:ext cx="8568952" cy="216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meochan11.files.wordpress.com/2011/12/untitled6.jpg?w=600&amp;h=450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24" y="836712"/>
            <a:ext cx="8820472" cy="6615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Karakteristik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Karakteristik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/>
              <a:t>Ubiquity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b="1" dirty="0" smtClean="0"/>
              <a:t>Security</a:t>
            </a:r>
            <a:r>
              <a:rPr lang="en-US" dirty="0" smtClean="0"/>
              <a:t>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handset </a:t>
            </a:r>
            <a:r>
              <a:rPr lang="en-US" dirty="0" err="1" smtClean="0"/>
              <a:t>dilengkapi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smart card reader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smart </a:t>
            </a:r>
            <a:r>
              <a:rPr lang="en-US" i="1" dirty="0" err="1" smtClean="0"/>
              <a:t>card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smtClean="0"/>
              <a:t>secret authentication </a:t>
            </a:r>
            <a:endParaRPr lang="en-US" i="1" dirty="0" smtClean="0"/>
          </a:p>
          <a:p>
            <a:pPr lvl="0">
              <a:lnSpc>
                <a:spcPct val="150000"/>
              </a:lnSpc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key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Karakteristik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/>
              <a:t>Localization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diterapkannya</a:t>
            </a:r>
            <a:r>
              <a:rPr lang="en-US" dirty="0" smtClean="0"/>
              <a:t> </a:t>
            </a:r>
            <a:r>
              <a:rPr lang="en-US" i="1" dirty="0" smtClean="0"/>
              <a:t>location services</a:t>
            </a:r>
            <a:r>
              <a:rPr lang="en-US" dirty="0" smtClean="0"/>
              <a:t>.</a:t>
            </a:r>
          </a:p>
          <a:p>
            <a:pPr lvl="0">
              <a:lnSpc>
                <a:spcPct val="150000"/>
              </a:lnSpc>
            </a:pPr>
            <a:r>
              <a:rPr lang="en-US" b="1" dirty="0" smtClean="0"/>
              <a:t>Convenience</a:t>
            </a:r>
            <a:r>
              <a:rPr lang="en-US" dirty="0" smtClean="0"/>
              <a:t>: 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handset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bertransaksi</a:t>
            </a:r>
            <a:r>
              <a:rPr lang="en-US" dirty="0" smtClean="0"/>
              <a:t>.</a:t>
            </a:r>
          </a:p>
          <a:p>
            <a:pPr lvl="0">
              <a:lnSpc>
                <a:spcPct val="150000"/>
              </a:lnSpc>
            </a:pPr>
            <a:r>
              <a:rPr lang="en-US" b="1" dirty="0" smtClean="0"/>
              <a:t>Personalization</a:t>
            </a:r>
            <a:r>
              <a:rPr lang="en-US" dirty="0" smtClean="0"/>
              <a:t> </a:t>
            </a:r>
          </a:p>
          <a:p>
            <a:pPr lvl="0">
              <a:lnSpc>
                <a:spcPct val="11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/</a:t>
            </a:r>
          </a:p>
          <a:p>
            <a:pPr lvl="0">
              <a:lnSpc>
                <a:spcPct val="11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bersifat</a:t>
            </a:r>
            <a:r>
              <a:rPr lang="en-US" dirty="0" smtClean="0"/>
              <a:t> personal.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32" y="188640"/>
            <a:ext cx="2987824" cy="4536504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8" descr="http://www.turboerp.com/en/picts/m-comm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8618"/>
            <a:ext cx="5040560" cy="6674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Software electronic coin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software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handset </a:t>
            </a:r>
            <a:r>
              <a:rPr lang="en-US" dirty="0" err="1" smtClean="0"/>
              <a:t>pengguna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control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lain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Hardware electronic coin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smtClean="0"/>
              <a:t>system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smart card yang </a:t>
            </a:r>
            <a:r>
              <a:rPr lang="en-US" dirty="0" err="1" smtClean="0"/>
              <a:t>tersimpan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handset.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Background </a:t>
            </a:r>
            <a:r>
              <a:rPr lang="en-US" b="1" dirty="0" smtClean="0"/>
              <a:t>account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system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dipercaya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account </a:t>
            </a:r>
            <a:r>
              <a:rPr lang="en-US" dirty="0" err="1" smtClean="0"/>
              <a:t>kartu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, account </a:t>
            </a:r>
            <a:endParaRPr lang="en-US" dirty="0" smtClean="0"/>
          </a:p>
          <a:p>
            <a:pPr>
              <a:lnSpc>
                <a:spcPct val="110000"/>
              </a:lnSpc>
              <a:buNone/>
            </a:pPr>
            <a:r>
              <a:rPr lang="en-US" dirty="0" smtClean="0"/>
              <a:t>	</a:t>
            </a:r>
            <a:r>
              <a:rPr lang="en-US" dirty="0" smtClean="0"/>
              <a:t>bank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account </a:t>
            </a:r>
            <a:r>
              <a:rPr lang="en-US" dirty="0" err="1" smtClean="0"/>
              <a:t>pada</a:t>
            </a:r>
            <a:r>
              <a:rPr lang="en-US" dirty="0" smtClean="0"/>
              <a:t> operator </a:t>
            </a:r>
            <a:r>
              <a:rPr lang="en-US" dirty="0" err="1" smtClean="0"/>
              <a:t>seluler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Isu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Utama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relative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(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saatsebelum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endParaRPr lang="en-US" sz="1100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mapun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Isu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Utama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Anonim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merchant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  <a:buNone/>
            </a:pP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Validasi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smtClean="0"/>
              <a:t>online </a:t>
            </a:r>
            <a:r>
              <a:rPr lang="en-US" dirty="0" err="1" smtClean="0"/>
              <a:t>atau</a:t>
            </a:r>
            <a:r>
              <a:rPr lang="en-US" dirty="0" smtClean="0"/>
              <a:t> offline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Isu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Lainnya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Sistem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tranaksi</a:t>
            </a:r>
            <a:r>
              <a:rPr lang="en-US" dirty="0" smtClean="0"/>
              <a:t> yang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customer </a:t>
            </a:r>
            <a:r>
              <a:rPr lang="en-US" dirty="0" err="1" smtClean="0"/>
              <a:t>dan</a:t>
            </a:r>
            <a:r>
              <a:rPr lang="en-US" dirty="0" smtClean="0"/>
              <a:t> merchant.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Performansi</a:t>
            </a:r>
            <a:r>
              <a:rPr lang="en-US" dirty="0" smtClean="0"/>
              <a:t> (</a:t>
            </a:r>
            <a:r>
              <a:rPr lang="en-US" dirty="0" err="1" smtClean="0"/>
              <a:t>respon</a:t>
            </a:r>
            <a:r>
              <a:rPr lang="en-US" dirty="0" smtClean="0"/>
              <a:t> time).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Biaya</a:t>
            </a:r>
            <a:r>
              <a:rPr lang="en-US" dirty="0" smtClean="0"/>
              <a:t> per </a:t>
            </a:r>
            <a:r>
              <a:rPr lang="en-US" dirty="0" err="1" smtClean="0"/>
              <a:t>transaksi</a:t>
            </a:r>
            <a:r>
              <a:rPr lang="en-US" dirty="0" smtClean="0"/>
              <a:t>.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Terjaminnya</a:t>
            </a:r>
            <a:r>
              <a:rPr lang="en-US" dirty="0" smtClean="0"/>
              <a:t> ACID (Atomicity, Consistency, Isolation, Durability ).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System yang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Tahapan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 descr="http://riceconsulting.com/home/images/stories/wireless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6800784" cy="510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Mobile Computing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016" y="1669504"/>
            <a:ext cx="8748464" cy="49278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v-SE" dirty="0" smtClean="0"/>
              <a:t>Kemampuan </a:t>
            </a:r>
            <a:r>
              <a:rPr lang="sv-SE" dirty="0" smtClean="0"/>
              <a:t>teknologi untuk menghadapi </a:t>
            </a:r>
            <a:r>
              <a:rPr lang="sv-SE" dirty="0" smtClean="0"/>
              <a:t>perpindahan/ pergerakan </a:t>
            </a:r>
            <a:r>
              <a:rPr lang="sv-SE" dirty="0" smtClean="0"/>
              <a:t>manusia dalam penggunaan komputer secara praktis</a:t>
            </a:r>
            <a:r>
              <a:rPr lang="sv-SE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sv-SE" dirty="0" smtClean="0"/>
              <a:t>Jenis-jenis Mobile Computing: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Laptop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PDA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Smartphone</a:t>
            </a:r>
          </a:p>
          <a:p>
            <a:pPr lvl="1">
              <a:lnSpc>
                <a:spcPct val="150000"/>
              </a:lnSpc>
            </a:pPr>
            <a:r>
              <a:rPr lang="sv-SE" dirty="0" smtClean="0"/>
              <a:t>Wearable Computer</a:t>
            </a:r>
            <a:endParaRPr lang="id-ID" dirty="0" smtClean="0"/>
          </a:p>
          <a:p>
            <a:pPr lvl="1">
              <a:lnSpc>
                <a:spcPct val="150000"/>
              </a:lnSpc>
            </a:pPr>
            <a:endParaRPr lang="sv-SE" dirty="0" smtClean="0"/>
          </a:p>
          <a:p>
            <a:pPr lvl="1">
              <a:lnSpc>
                <a:spcPct val="150000"/>
              </a:lnSpc>
            </a:pPr>
            <a:endParaRPr lang="id-ID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4" name="Picture 2" descr="C:\Users\WILSON\Desktop\le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373216"/>
            <a:ext cx="1224136" cy="956130"/>
          </a:xfrm>
          <a:prstGeom prst="rect">
            <a:avLst/>
          </a:prstGeom>
          <a:noFill/>
        </p:spPr>
      </p:pic>
      <p:pic>
        <p:nvPicPr>
          <p:cNvPr id="15" name="Picture 3" descr="C:\Users\WILSON\Desktop\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87114">
            <a:off x="5966116" y="4469720"/>
            <a:ext cx="1339602" cy="1267580"/>
          </a:xfrm>
          <a:prstGeom prst="rect">
            <a:avLst/>
          </a:prstGeom>
          <a:noFill/>
        </p:spPr>
      </p:pic>
      <p:pic>
        <p:nvPicPr>
          <p:cNvPr id="16" name="Picture 4" descr="C:\Users\WILSON\Desktop\1387887793207940245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581128"/>
            <a:ext cx="2016224" cy="1023409"/>
          </a:xfrm>
          <a:prstGeom prst="rect">
            <a:avLst/>
          </a:prstGeom>
          <a:noFill/>
        </p:spPr>
      </p:pic>
      <p:pic>
        <p:nvPicPr>
          <p:cNvPr id="17" name="Picture 5" descr="C:\Users\WILSON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3212976"/>
            <a:ext cx="2527400" cy="952954"/>
          </a:xfrm>
          <a:prstGeom prst="rect">
            <a:avLst/>
          </a:prstGeom>
          <a:noFill/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Computing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9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7236296" y="5373216"/>
            <a:ext cx="1644482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Tahapan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8136904" cy="468052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 smtClean="0"/>
              <a:t>Set-up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Konfigurasi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Inisiasi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Authentikasi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err="1" smtClean="0"/>
              <a:t>Penyelesaian</a:t>
            </a:r>
            <a:r>
              <a:rPr lang="en-US" dirty="0" smtClean="0"/>
              <a:t>  </a:t>
            </a:r>
            <a:r>
              <a:rPr lang="en-US" dirty="0" err="1" smtClean="0"/>
              <a:t>Pembayaran</a:t>
            </a:r>
            <a:r>
              <a:rPr lang="en-US" dirty="0" smtClean="0"/>
              <a:t>. </a:t>
            </a:r>
          </a:p>
          <a:p>
            <a:pPr lvl="0">
              <a:lnSpc>
                <a:spcPct val="150000"/>
              </a:lnSpc>
            </a:pPr>
            <a:endParaRPr lang="en-US" dirty="0" smtClean="0"/>
          </a:p>
          <a:p>
            <a:pPr lvl="0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Tahapan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/>
              <a:t>Set-up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Konfigurasi</a:t>
            </a:r>
            <a:r>
              <a:rPr lang="en-US" dirty="0" smtClean="0"/>
              <a:t> 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</a:t>
            </a:r>
            <a:r>
              <a:rPr lang="en-US" dirty="0" err="1" smtClean="0"/>
              <a:t>roses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instalasi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handset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Mobile commerce (m-commerce).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Tahapan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/>
              <a:t>Inisiasi</a:t>
            </a:r>
            <a:r>
              <a:rPr lang="en-US" b="1" dirty="0" smtClean="0"/>
              <a:t> </a:t>
            </a:r>
            <a:r>
              <a:rPr lang="en-US" b="1" dirty="0" err="1" smtClean="0"/>
              <a:t>Pembayaran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dikirimkan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seluler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protocol wireless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merchant.</a:t>
            </a:r>
          </a:p>
          <a:p>
            <a:pPr lvl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Tahapan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b="1" dirty="0" err="1" smtClean="0"/>
              <a:t>Authentikasi</a:t>
            </a:r>
            <a:endParaRPr lang="en-US" b="1" dirty="0" smtClean="0"/>
          </a:p>
          <a:p>
            <a:pPr lvl="0">
              <a:lnSpc>
                <a:spcPct val="150000"/>
              </a:lnSpc>
              <a:buNone/>
            </a:pPr>
            <a:r>
              <a:rPr lang="en-US" b="1" dirty="0" smtClean="0"/>
              <a:t>	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yang paling </a:t>
            </a:r>
            <a:r>
              <a:rPr lang="en-US" dirty="0" err="1" smtClean="0"/>
              <a:t>penting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tranaksi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Tahapan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b="1" dirty="0" err="1" smtClean="0"/>
              <a:t>Penyelesaian</a:t>
            </a:r>
            <a:r>
              <a:rPr lang="en-US" b="1" dirty="0" smtClean="0"/>
              <a:t>  </a:t>
            </a:r>
            <a:r>
              <a:rPr lang="en-US" b="1" dirty="0" err="1" smtClean="0"/>
              <a:t>Pembayaran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 lvl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authentikasi</a:t>
            </a:r>
            <a:r>
              <a:rPr lang="en-US" dirty="0" smtClean="0"/>
              <a:t>,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Keamanan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dilibatkan</a:t>
            </a:r>
            <a:r>
              <a:rPr lang="en-US" dirty="0" smtClean="0"/>
              <a:t>:</a:t>
            </a:r>
          </a:p>
          <a:p>
            <a:pPr marL="573088" indent="-319088">
              <a:lnSpc>
                <a:spcPct val="150000"/>
              </a:lnSpc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i="1" dirty="0" smtClean="0"/>
              <a:t>Mobile</a:t>
            </a:r>
            <a:endParaRPr lang="en-US" dirty="0" smtClean="0"/>
          </a:p>
          <a:p>
            <a:pPr marL="573088" indent="-319088">
              <a:lnSpc>
                <a:spcPct val="150000"/>
              </a:lnSpc>
            </a:pPr>
            <a:r>
              <a:rPr lang="en-US" dirty="0" smtClean="0"/>
              <a:t>Perusahaan </a:t>
            </a:r>
            <a:r>
              <a:rPr lang="en-US" i="1" dirty="0" smtClean="0"/>
              <a:t>M-Commerce</a:t>
            </a:r>
            <a:endParaRPr lang="en-US" dirty="0" smtClean="0"/>
          </a:p>
          <a:p>
            <a:pPr marL="573088" indent="-319088">
              <a:lnSpc>
                <a:spcPct val="150000"/>
              </a:lnSpc>
            </a:pPr>
            <a:r>
              <a:rPr lang="en-US" dirty="0" smtClean="0"/>
              <a:t>Operator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Operator Mobile</a:t>
            </a:r>
            <a:endParaRPr lang="en-US" dirty="0" smtClean="0"/>
          </a:p>
          <a:p>
            <a:pPr marL="573088" indent="-319088">
              <a:lnSpc>
                <a:spcPct val="150000"/>
              </a:lnSpc>
            </a:pPr>
            <a:r>
              <a:rPr lang="en-US" i="1" dirty="0" smtClean="0"/>
              <a:t>Merchant</a:t>
            </a:r>
            <a:endParaRPr lang="en-US" dirty="0" smtClean="0"/>
          </a:p>
          <a:p>
            <a:pPr lvl="0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Keamanan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Elemen</a:t>
            </a:r>
            <a:r>
              <a:rPr lang="en-US" dirty="0" smtClean="0"/>
              <a:t> security yang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lvl="1"/>
            <a:r>
              <a:rPr lang="en-US" dirty="0" smtClean="0"/>
              <a:t>GSM</a:t>
            </a:r>
          </a:p>
          <a:p>
            <a:pPr lvl="2"/>
            <a:r>
              <a:rPr lang="en-US" i="1" dirty="0" smtClean="0"/>
              <a:t>IMSI (International Mobile Subscriber Identity)</a:t>
            </a:r>
            <a:endParaRPr lang="en-US" dirty="0" smtClean="0"/>
          </a:p>
          <a:p>
            <a:pPr lvl="2"/>
            <a:r>
              <a:rPr lang="en-US" i="1" dirty="0" smtClean="0"/>
              <a:t>IMSI data confidentiality</a:t>
            </a:r>
            <a:endParaRPr lang="en-US" dirty="0" smtClean="0"/>
          </a:p>
          <a:p>
            <a:pPr lvl="1"/>
            <a:r>
              <a:rPr lang="en-US" dirty="0" smtClean="0"/>
              <a:t>WLAN</a:t>
            </a:r>
          </a:p>
          <a:p>
            <a:pPr lvl="2"/>
            <a:r>
              <a:rPr lang="en-US" i="1" dirty="0" smtClean="0"/>
              <a:t>Confidentiality to MAC frames</a:t>
            </a:r>
            <a:endParaRPr lang="en-US" sz="2200" dirty="0" smtClean="0"/>
          </a:p>
          <a:p>
            <a:pPr lvl="2"/>
            <a:r>
              <a:rPr lang="en-US" i="1" dirty="0" smtClean="0"/>
              <a:t>Integrity protection to MAC frames</a:t>
            </a:r>
            <a:endParaRPr lang="en-US" sz="2200" dirty="0" smtClean="0"/>
          </a:p>
          <a:p>
            <a:r>
              <a:rPr lang="en-US" i="1" dirty="0" smtClean="0"/>
              <a:t>Transport </a:t>
            </a:r>
            <a:r>
              <a:rPr lang="en-US" i="1" dirty="0" smtClean="0"/>
              <a:t>Layer Security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Keamanan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en-US" i="1" dirty="0" smtClean="0"/>
              <a:t>obile Commerce:</a:t>
            </a:r>
          </a:p>
          <a:p>
            <a:pPr marL="520700" lvl="0" indent="-284163">
              <a:lnSpc>
                <a:spcPct val="150000"/>
              </a:lnSpc>
            </a:pPr>
            <a:r>
              <a:rPr lang="en-US" i="1" dirty="0" smtClean="0"/>
              <a:t>Password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Pin</a:t>
            </a:r>
            <a:endParaRPr lang="en-US" dirty="0" smtClean="0"/>
          </a:p>
          <a:p>
            <a:pPr marL="520700" indent="-284163">
              <a:lnSpc>
                <a:spcPct val="150000"/>
              </a:lnSpc>
            </a:pPr>
            <a:r>
              <a:rPr lang="en-US" dirty="0" smtClean="0"/>
              <a:t>Token</a:t>
            </a:r>
          </a:p>
          <a:p>
            <a:pPr marL="520700" indent="-284163">
              <a:lnSpc>
                <a:spcPct val="150000"/>
              </a:lnSpc>
            </a:pPr>
            <a:r>
              <a:rPr lang="en-US" i="1" dirty="0" smtClean="0"/>
              <a:t>Mobile </a:t>
            </a:r>
            <a:r>
              <a:rPr lang="en-US" i="1" dirty="0" smtClean="0"/>
              <a:t>Antivirus</a:t>
            </a:r>
            <a:endParaRPr lang="en-US" dirty="0" smtClean="0"/>
          </a:p>
          <a:p>
            <a:pPr marL="520700" lvl="0" indent="-284163">
              <a:lnSpc>
                <a:spcPct val="150000"/>
              </a:lnSpc>
            </a:pPr>
            <a:r>
              <a:rPr lang="en-US" i="1" dirty="0" smtClean="0"/>
              <a:t>Transport Layer Security</a:t>
            </a:r>
            <a:endParaRPr lang="en-US" dirty="0" smtClean="0"/>
          </a:p>
          <a:p>
            <a:pPr marL="520700" lvl="0" indent="-284163">
              <a:lnSpc>
                <a:spcPct val="150000"/>
              </a:lnSpc>
            </a:pPr>
            <a:r>
              <a:rPr lang="en-US" i="1" dirty="0" smtClean="0"/>
              <a:t>Location Binding</a:t>
            </a:r>
            <a:endParaRPr lang="en-US" dirty="0" smtClean="0"/>
          </a:p>
          <a:p>
            <a:endParaRPr lang="en-US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Infrastruktur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640960" cy="4896544"/>
          </a:xfrm>
        </p:spPr>
        <p:txBody>
          <a:bodyPr numCol="2">
            <a:normAutofit fontScale="92500" lnSpcReduction="20000"/>
          </a:bodyPr>
          <a:lstStyle/>
          <a:p>
            <a:pPr lvl="0">
              <a:buNone/>
            </a:pPr>
            <a:r>
              <a:rPr lang="en-US" sz="3200" b="1" dirty="0" smtClean="0"/>
              <a:t>1. </a:t>
            </a:r>
            <a:r>
              <a:rPr lang="en-US" sz="3200" b="1" dirty="0" err="1" smtClean="0"/>
              <a:t>Perangkat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keras</a:t>
            </a:r>
            <a:r>
              <a:rPr lang="en-US" sz="3200" b="1" dirty="0" smtClean="0"/>
              <a:t>(</a:t>
            </a:r>
            <a:r>
              <a:rPr lang="en-US" sz="3200" b="1" i="1" dirty="0" smtClean="0"/>
              <a:t>Physical</a:t>
            </a:r>
            <a:r>
              <a:rPr lang="en-US" sz="3200" b="1" dirty="0" smtClean="0"/>
              <a:t>)</a:t>
            </a:r>
            <a:endParaRPr lang="en-US" sz="2800" b="1" dirty="0" smtClean="0"/>
          </a:p>
          <a:p>
            <a:pPr lvl="0"/>
            <a:r>
              <a:rPr lang="en-US" sz="3200" i="1" dirty="0" smtClean="0"/>
              <a:t>Mobile Device</a:t>
            </a:r>
            <a:endParaRPr lang="en-US" sz="2800" dirty="0" smtClean="0"/>
          </a:p>
          <a:p>
            <a:pPr lvl="0"/>
            <a:r>
              <a:rPr lang="en-US" sz="3200" i="1" dirty="0" smtClean="0"/>
              <a:t>PDA</a:t>
            </a:r>
            <a:endParaRPr lang="en-US" sz="2800" dirty="0" smtClean="0"/>
          </a:p>
          <a:p>
            <a:pPr lvl="0"/>
            <a:r>
              <a:rPr lang="en-US" sz="3200" i="1" dirty="0" smtClean="0"/>
              <a:t>Smart pads</a:t>
            </a:r>
            <a:endParaRPr lang="en-US" sz="2800" dirty="0" smtClean="0"/>
          </a:p>
          <a:p>
            <a:pPr lvl="0"/>
            <a:r>
              <a:rPr lang="en-US" sz="3200" i="1" dirty="0" smtClean="0"/>
              <a:t>Handhelds</a:t>
            </a:r>
            <a:endParaRPr lang="en-US" sz="2800" dirty="0" smtClean="0"/>
          </a:p>
          <a:p>
            <a:pPr lvl="0">
              <a:buNone/>
            </a:pPr>
            <a:r>
              <a:rPr lang="en-US" sz="3200" b="1" dirty="0" smtClean="0"/>
              <a:t>2. </a:t>
            </a:r>
            <a:r>
              <a:rPr lang="en-US" sz="3200" b="1" dirty="0" err="1" smtClean="0"/>
              <a:t>Perangkat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Lunak</a:t>
            </a:r>
            <a:r>
              <a:rPr lang="en-US" sz="3200" b="1" dirty="0" smtClean="0"/>
              <a:t> (</a:t>
            </a:r>
            <a:r>
              <a:rPr lang="en-US" sz="3200" b="1" i="1" dirty="0" smtClean="0"/>
              <a:t>Software</a:t>
            </a:r>
            <a:r>
              <a:rPr lang="en-US" sz="3200" b="1" dirty="0" smtClean="0"/>
              <a:t>)</a:t>
            </a:r>
            <a:endParaRPr lang="en-US" sz="2800" b="1" dirty="0" smtClean="0"/>
          </a:p>
          <a:p>
            <a:pPr lvl="0"/>
            <a:r>
              <a:rPr lang="en-US" sz="3200" i="1" dirty="0" smtClean="0"/>
              <a:t>Micro </a:t>
            </a:r>
            <a:r>
              <a:rPr lang="en-US" sz="3200" i="1" dirty="0" smtClean="0"/>
              <a:t>browser</a:t>
            </a:r>
            <a:endParaRPr lang="en-US" sz="2800" dirty="0" smtClean="0"/>
          </a:p>
          <a:p>
            <a:pPr lvl="0"/>
            <a:r>
              <a:rPr lang="en-US" sz="3200" i="1" dirty="0" smtClean="0"/>
              <a:t>Mobile Client Operating System</a:t>
            </a:r>
            <a:endParaRPr lang="en-US" sz="2800" dirty="0" smtClean="0"/>
          </a:p>
          <a:p>
            <a:pPr lvl="0"/>
            <a:r>
              <a:rPr lang="en-US" sz="3200" i="1" dirty="0" smtClean="0"/>
              <a:t>Mobile application user interface</a:t>
            </a:r>
            <a:endParaRPr lang="en-US" sz="2800" dirty="0" smtClean="0"/>
          </a:p>
          <a:p>
            <a:pPr lvl="0"/>
            <a:r>
              <a:rPr lang="en-US" sz="3200" i="1" dirty="0" smtClean="0"/>
              <a:t>Application middleware</a:t>
            </a:r>
            <a:endParaRPr lang="en-US" sz="2800" dirty="0" smtClean="0"/>
          </a:p>
          <a:p>
            <a:pPr lvl="0">
              <a:buNone/>
            </a:pPr>
            <a:r>
              <a:rPr lang="en-US" sz="3200" b="1" dirty="0" smtClean="0"/>
              <a:t>3. </a:t>
            </a:r>
            <a:r>
              <a:rPr lang="en-US" sz="3200" b="1" dirty="0" err="1" smtClean="0"/>
              <a:t>Jaringan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akses</a:t>
            </a:r>
            <a:endParaRPr lang="en-US" sz="2800" b="1" dirty="0" smtClean="0"/>
          </a:p>
          <a:p>
            <a:pPr lvl="0"/>
            <a:r>
              <a:rPr lang="en-US" sz="3200" i="1" dirty="0" smtClean="0"/>
              <a:t>Wireless Transmission Media</a:t>
            </a:r>
            <a:endParaRPr lang="en-US" sz="2800" dirty="0" smtClean="0"/>
          </a:p>
          <a:p>
            <a:pPr lvl="2"/>
            <a:r>
              <a:rPr lang="en-US" sz="2600" i="1" dirty="0" smtClean="0"/>
              <a:t>Microwave</a:t>
            </a:r>
            <a:endParaRPr lang="en-US" sz="2200" dirty="0" smtClean="0"/>
          </a:p>
          <a:p>
            <a:pPr lvl="2"/>
            <a:r>
              <a:rPr lang="en-US" sz="2600" dirty="0" err="1" smtClean="0"/>
              <a:t>Satelit</a:t>
            </a:r>
            <a:endParaRPr lang="en-US" sz="2200" dirty="0" smtClean="0"/>
          </a:p>
          <a:p>
            <a:pPr lvl="2"/>
            <a:r>
              <a:rPr lang="en-US" sz="2600" dirty="0" err="1" smtClean="0"/>
              <a:t>Jaringan</a:t>
            </a:r>
            <a:r>
              <a:rPr lang="en-US" sz="2600" dirty="0" smtClean="0"/>
              <a:t> mobile (GSM, 3G, HSDPA, LTE)</a:t>
            </a:r>
            <a:endParaRPr lang="en-US" sz="2200" dirty="0" smtClean="0"/>
          </a:p>
          <a:p>
            <a:pPr lvl="0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Model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Bisnis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 numCol="2">
            <a:normAutofit fontScale="85000" lnSpcReduction="20000"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Layanan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endParaRPr lang="en-US" dirty="0" smtClean="0"/>
          </a:p>
          <a:p>
            <a:pPr marL="635000" lvl="0" indent="-319088">
              <a:lnSpc>
                <a:spcPct val="150000"/>
              </a:lnSpc>
            </a:pPr>
            <a:r>
              <a:rPr lang="en-US" dirty="0" err="1" smtClean="0"/>
              <a:t>Perbankan</a:t>
            </a:r>
            <a:r>
              <a:rPr lang="en-US" dirty="0" smtClean="0"/>
              <a:t>.</a:t>
            </a:r>
          </a:p>
          <a:p>
            <a:pPr marL="635000" lvl="0" indent="-319088">
              <a:lnSpc>
                <a:spcPct val="150000"/>
              </a:lnSpc>
            </a:pPr>
            <a:r>
              <a:rPr lang="en-US" dirty="0" smtClean="0"/>
              <a:t>Wireless payment</a:t>
            </a:r>
          </a:p>
          <a:p>
            <a:pPr marL="635000" lvl="0" indent="-319088">
              <a:lnSpc>
                <a:spcPct val="150000"/>
              </a:lnSpc>
            </a:pPr>
            <a:r>
              <a:rPr lang="en-US" dirty="0" smtClean="0"/>
              <a:t>Micropayment</a:t>
            </a:r>
          </a:p>
          <a:p>
            <a:pPr marL="635000" lvl="0" indent="-319088">
              <a:lnSpc>
                <a:spcPct val="150000"/>
              </a:lnSpc>
            </a:pPr>
            <a:r>
              <a:rPr lang="en-US" dirty="0" err="1" smtClean="0"/>
              <a:t>Wirwless</a:t>
            </a:r>
            <a:r>
              <a:rPr lang="en-US" dirty="0" smtClean="0"/>
              <a:t> wallet</a:t>
            </a:r>
          </a:p>
          <a:p>
            <a:pPr marL="635000" lvl="0" indent="-319088">
              <a:lnSpc>
                <a:spcPct val="150000"/>
              </a:lnSpc>
            </a:pPr>
            <a:r>
              <a:rPr lang="en-US" dirty="0" smtClean="0"/>
              <a:t>Bill payment services</a:t>
            </a:r>
          </a:p>
          <a:p>
            <a:pPr marL="635000" lvl="0" indent="-319088">
              <a:lnSpc>
                <a:spcPct val="150000"/>
              </a:lnSpc>
            </a:pPr>
            <a:r>
              <a:rPr lang="en-US" dirty="0" smtClean="0"/>
              <a:t>Money </a:t>
            </a:r>
            <a:r>
              <a:rPr lang="en-US" dirty="0" smtClean="0"/>
              <a:t>transfer</a:t>
            </a:r>
          </a:p>
          <a:p>
            <a:pPr lvl="0">
              <a:lnSpc>
                <a:spcPct val="160000"/>
              </a:lnSpc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Belanja</a:t>
            </a:r>
            <a:endParaRPr lang="en-US" dirty="0" smtClean="0"/>
          </a:p>
          <a:p>
            <a:pPr lvl="0">
              <a:lnSpc>
                <a:spcPct val="160000"/>
              </a:lnSpc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Iklan</a:t>
            </a:r>
            <a:endParaRPr lang="en-US" dirty="0" smtClean="0"/>
          </a:p>
          <a:p>
            <a:pPr lvl="0">
              <a:lnSpc>
                <a:spcPct val="160000"/>
              </a:lnSpc>
              <a:buNone/>
            </a:pPr>
            <a:r>
              <a:rPr lang="en-US" b="1" dirty="0" smtClean="0"/>
              <a:t>4. Mobile </a:t>
            </a:r>
            <a:r>
              <a:rPr lang="en-US" b="1" dirty="0" smtClean="0"/>
              <a:t>portal</a:t>
            </a:r>
            <a:endParaRPr lang="en-US" dirty="0" smtClean="0"/>
          </a:p>
          <a:p>
            <a:pPr lvl="0">
              <a:lnSpc>
                <a:spcPct val="160000"/>
              </a:lnSpc>
            </a:pPr>
            <a:r>
              <a:rPr lang="en-US" dirty="0" err="1" smtClean="0"/>
              <a:t>Berita</a:t>
            </a:r>
            <a:endParaRPr lang="en-US" dirty="0" smtClean="0"/>
          </a:p>
          <a:p>
            <a:pPr lvl="0">
              <a:lnSpc>
                <a:spcPct val="160000"/>
              </a:lnSpc>
            </a:pPr>
            <a:r>
              <a:rPr lang="en-US" dirty="0" err="1" smtClean="0"/>
              <a:t>Olahraga</a:t>
            </a:r>
            <a:endParaRPr lang="en-US" dirty="0" smtClean="0"/>
          </a:p>
          <a:p>
            <a:pPr lvl="0">
              <a:lnSpc>
                <a:spcPct val="160000"/>
              </a:lnSpc>
            </a:pPr>
            <a:r>
              <a:rPr lang="en-US" dirty="0" smtClean="0"/>
              <a:t>E-mail</a:t>
            </a:r>
          </a:p>
          <a:p>
            <a:pPr lvl="0">
              <a:lnSpc>
                <a:spcPct val="160000"/>
              </a:lnSpc>
            </a:pP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endParaRPr lang="en-US" dirty="0" smtClean="0"/>
          </a:p>
          <a:p>
            <a:pPr marL="635000" lvl="0" indent="-319088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Kelebihan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&amp;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Kekurangan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Mobile </a:t>
            </a:r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Computing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69504"/>
            <a:ext cx="8748464" cy="51884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Kelebihan</a:t>
            </a:r>
            <a:r>
              <a:rPr lang="en-US" dirty="0" smtClean="0"/>
              <a:t>:</a:t>
            </a:r>
          </a:p>
          <a:p>
            <a:pPr marL="520700" indent="-409575"/>
            <a:r>
              <a:rPr lang="id-ID" dirty="0" smtClean="0"/>
              <a:t>Aplikasi </a:t>
            </a:r>
            <a:r>
              <a:rPr lang="id-ID" dirty="0" smtClean="0"/>
              <a:t>yang luas / bisa di pakai dimanapun dan kapanpun</a:t>
            </a:r>
          </a:p>
          <a:p>
            <a:pPr marL="520700" indent="-409575"/>
            <a:r>
              <a:rPr lang="id-ID" dirty="0" smtClean="0"/>
              <a:t>Bergerak/berpidah lokasi secara bebas</a:t>
            </a:r>
          </a:p>
          <a:p>
            <a:pPr marL="520700" indent="-409575"/>
            <a:r>
              <a:rPr lang="id-ID" dirty="0" smtClean="0"/>
              <a:t>Bebas berpindah </a:t>
            </a:r>
            <a:r>
              <a:rPr lang="id-ID" dirty="0" smtClean="0"/>
              <a:t>jaringan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Kekurangan</a:t>
            </a:r>
            <a:r>
              <a:rPr lang="en-US" dirty="0" smtClean="0"/>
              <a:t>:</a:t>
            </a:r>
          </a:p>
          <a:p>
            <a:pPr marL="523875" indent="-412750"/>
            <a:r>
              <a:rPr lang="id-ID" dirty="0" smtClean="0"/>
              <a:t>Minimnya </a:t>
            </a:r>
            <a:r>
              <a:rPr lang="id-ID" dirty="0" smtClean="0"/>
              <a:t>bandwith</a:t>
            </a:r>
          </a:p>
          <a:p>
            <a:pPr marL="523875" indent="-412750"/>
            <a:r>
              <a:rPr lang="id-ID" dirty="0" smtClean="0"/>
              <a:t>Bergantung pada daya tahan baterai (energi)</a:t>
            </a:r>
          </a:p>
          <a:p>
            <a:pPr marL="523875" indent="-412750"/>
            <a:r>
              <a:rPr lang="id-ID" dirty="0" smtClean="0"/>
              <a:t>Gangguan Transmisi</a:t>
            </a:r>
          </a:p>
          <a:p>
            <a:pPr marL="523875" indent="-412750"/>
            <a:r>
              <a:rPr lang="id-ID" dirty="0" smtClean="0"/>
              <a:t>Potensi terjadinya kecelakaan</a:t>
            </a:r>
          </a:p>
          <a:p>
            <a:pPr marL="523875" indent="-412750"/>
            <a:r>
              <a:rPr lang="id-ID" dirty="0" smtClean="0"/>
              <a:t>Standar keamanan</a:t>
            </a:r>
          </a:p>
          <a:p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Computing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36296" y="5373216"/>
            <a:ext cx="1644482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Model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Bisnis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 numCol="2">
            <a:normAutofit/>
          </a:bodyPr>
          <a:lstStyle/>
          <a:p>
            <a:pPr lvl="0">
              <a:buNone/>
            </a:pPr>
            <a:r>
              <a:rPr lang="en-US" b="1" dirty="0" smtClean="0"/>
              <a:t>5. </a:t>
            </a:r>
            <a:r>
              <a:rPr lang="en-US" b="1" dirty="0" smtClean="0"/>
              <a:t>Mobile B2B</a:t>
            </a:r>
          </a:p>
          <a:p>
            <a:pPr lvl="0"/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Online</a:t>
            </a:r>
          </a:p>
          <a:p>
            <a:pPr lvl="0"/>
            <a:r>
              <a:rPr lang="en-US" dirty="0" err="1" smtClean="0"/>
              <a:t>Pengecekan</a:t>
            </a:r>
            <a:r>
              <a:rPr lang="en-US" dirty="0" smtClean="0"/>
              <a:t> stock </a:t>
            </a:r>
            <a:r>
              <a:rPr lang="en-US" dirty="0" err="1" smtClean="0"/>
              <a:t>barang</a:t>
            </a:r>
            <a:endParaRPr lang="en-US" dirty="0" smtClean="0"/>
          </a:p>
          <a:p>
            <a:pPr lvl="0"/>
            <a:r>
              <a:rPr lang="en-US" dirty="0" err="1" smtClean="0"/>
              <a:t>Pemesanan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6. Mobile </a:t>
            </a:r>
            <a:r>
              <a:rPr lang="en-US" b="1" dirty="0" smtClean="0"/>
              <a:t>B2C</a:t>
            </a:r>
          </a:p>
          <a:p>
            <a:pPr lvl="0"/>
            <a:r>
              <a:rPr lang="en-US" dirty="0" smtClean="0"/>
              <a:t>Mobile </a:t>
            </a:r>
            <a:r>
              <a:rPr lang="en-US" dirty="0" smtClean="0"/>
              <a:t>games</a:t>
            </a:r>
          </a:p>
          <a:p>
            <a:pPr lvl="0"/>
            <a:r>
              <a:rPr lang="en-US" dirty="0" err="1" smtClean="0"/>
              <a:t>Pelayanan</a:t>
            </a:r>
            <a:r>
              <a:rPr lang="en-US" dirty="0" smtClean="0"/>
              <a:t> hotel</a:t>
            </a:r>
          </a:p>
          <a:p>
            <a:pPr lvl="0">
              <a:buNone/>
            </a:pPr>
            <a:r>
              <a:rPr lang="en-US" b="1" dirty="0" smtClean="0"/>
              <a:t>7. Location </a:t>
            </a:r>
            <a:r>
              <a:rPr lang="en-US" b="1" dirty="0" smtClean="0"/>
              <a:t>Based Commerce</a:t>
            </a:r>
          </a:p>
          <a:p>
            <a:pPr marL="568325" lvl="0" indent="-284163"/>
            <a:r>
              <a:rPr lang="en-US" dirty="0" smtClean="0"/>
              <a:t>Location</a:t>
            </a:r>
            <a:endParaRPr lang="en-US" dirty="0" smtClean="0"/>
          </a:p>
          <a:p>
            <a:pPr marL="568325" lvl="0" indent="-284163"/>
            <a:r>
              <a:rPr lang="en-US" dirty="0" err="1" smtClean="0"/>
              <a:t>Navigasi</a:t>
            </a:r>
            <a:endParaRPr lang="en-US" dirty="0" smtClean="0"/>
          </a:p>
          <a:p>
            <a:pPr marL="568325" lvl="0" indent="-284163"/>
            <a:r>
              <a:rPr lang="en-US" dirty="0" smtClean="0"/>
              <a:t>Tracking</a:t>
            </a:r>
          </a:p>
          <a:p>
            <a:pPr marL="568325" lvl="0" indent="-284163"/>
            <a:r>
              <a:rPr lang="en-US" dirty="0" err="1" smtClean="0"/>
              <a:t>Pemetaan</a:t>
            </a:r>
            <a:endParaRPr lang="en-US" dirty="0" smtClean="0"/>
          </a:p>
          <a:p>
            <a:pPr marL="568325" indent="-284163"/>
            <a:r>
              <a:rPr lang="en-US" dirty="0" smtClean="0"/>
              <a:t>Timing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780928"/>
            <a:ext cx="8496944" cy="3816424"/>
          </a:xfrm>
        </p:spPr>
        <p:txBody>
          <a:bodyPr numCol="1">
            <a:normAutofit/>
          </a:bodyPr>
          <a:lstStyle/>
          <a:p>
            <a:pPr marL="346075" indent="-30163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b="1" dirty="0" smtClean="0"/>
              <a:t>Mobile </a:t>
            </a:r>
            <a:r>
              <a:rPr lang="en-US" b="1" dirty="0" smtClean="0"/>
              <a:t>BCA (M-BCA</a:t>
            </a:r>
            <a:r>
              <a:rPr lang="en-US" dirty="0" smtClean="0"/>
              <a:t>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mobile commerce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terapkan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PT.Bank</a:t>
            </a:r>
            <a:r>
              <a:rPr lang="en-US" dirty="0" smtClean="0"/>
              <a:t> Central Asia </a:t>
            </a:r>
            <a:r>
              <a:rPr lang="en-US" dirty="0" err="1" smtClean="0"/>
              <a:t>ini</a:t>
            </a:r>
            <a:r>
              <a:rPr lang="en-US" dirty="0" smtClean="0"/>
              <a:t>, M-BCA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penggunanya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menikmati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24 jam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endParaRPr lang="en-US" dirty="0" smtClean="0"/>
          </a:p>
          <a:p>
            <a:pPr marL="346075" indent="-30163">
              <a:buNone/>
            </a:pP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 </a:t>
            </a:r>
          </a:p>
          <a:p>
            <a:pPr marL="635000" lvl="0" indent="-319088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  <p:pic>
        <p:nvPicPr>
          <p:cNvPr id="5122" name="Picture 2" descr="C:\Users\Sony\Desktop\L 4893 zaa\liza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628800"/>
            <a:ext cx="175748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920880" cy="4824536"/>
          </a:xfrm>
        </p:spPr>
        <p:txBody>
          <a:bodyPr numCol="1"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err="1" smtClean="0"/>
              <a:t>Keuntungan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smtClean="0"/>
              <a:t>M-BCA</a:t>
            </a:r>
            <a:endParaRPr lang="en-US" b="1" dirty="0" smtClean="0"/>
          </a:p>
          <a:p>
            <a:pPr lvl="0">
              <a:lnSpc>
                <a:spcPct val="150000"/>
              </a:lnSpc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Praktis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err="1" smtClean="0"/>
              <a:t>Aman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User Friendly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Nyaman</a:t>
            </a:r>
            <a:endParaRPr lang="en-US" dirty="0"/>
          </a:p>
        </p:txBody>
      </p:sp>
      <p:pic>
        <p:nvPicPr>
          <p:cNvPr id="6146" name="Picture 2" descr="C:\Users\Sony\Desktop\L 4893 zaa\liza\b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67701">
            <a:off x="4197263" y="3494772"/>
            <a:ext cx="4305300" cy="220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496944" cy="4752528"/>
          </a:xfrm>
        </p:spPr>
        <p:txBody>
          <a:bodyPr numCol="2">
            <a:noAutofit/>
          </a:bodyPr>
          <a:lstStyle/>
          <a:p>
            <a:pPr lvl="0">
              <a:lnSpc>
                <a:spcPct val="160000"/>
              </a:lnSpc>
              <a:buNone/>
            </a:pPr>
            <a:r>
              <a:rPr lang="en-US" sz="2400" b="1" dirty="0" smtClean="0"/>
              <a:t>1. M-info</a:t>
            </a:r>
            <a:endParaRPr lang="en-US" sz="2400" b="1" dirty="0" smtClean="0"/>
          </a:p>
          <a:p>
            <a:pPr lvl="0">
              <a:lnSpc>
                <a:spcPct val="160000"/>
              </a:lnSpc>
            </a:pPr>
            <a:r>
              <a:rPr lang="en-US" sz="2400" dirty="0" smtClean="0"/>
              <a:t>Info </a:t>
            </a:r>
            <a:r>
              <a:rPr lang="en-US" sz="2400" dirty="0" err="1" smtClean="0"/>
              <a:t>Saldo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Mutasi</a:t>
            </a:r>
            <a:r>
              <a:rPr lang="en-US" sz="2400" dirty="0" smtClean="0"/>
              <a:t> </a:t>
            </a:r>
            <a:r>
              <a:rPr lang="en-US" sz="2400" dirty="0" err="1" smtClean="0"/>
              <a:t>Rekening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No.Kupon</a:t>
            </a:r>
            <a:r>
              <a:rPr lang="en-US" sz="2400" dirty="0" smtClean="0"/>
              <a:t> </a:t>
            </a:r>
            <a:r>
              <a:rPr lang="en-US" sz="2400" dirty="0" err="1" smtClean="0"/>
              <a:t>Undian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Rekening</a:t>
            </a:r>
            <a:r>
              <a:rPr lang="en-US" sz="2400" dirty="0" smtClean="0"/>
              <a:t> </a:t>
            </a:r>
            <a:r>
              <a:rPr lang="en-US" sz="2400" dirty="0" err="1" smtClean="0"/>
              <a:t>deposito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smtClean="0"/>
              <a:t>NAB </a:t>
            </a:r>
            <a:r>
              <a:rPr lang="en-US" sz="2400" dirty="0" err="1" smtClean="0"/>
              <a:t>Reksadana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Saldo</a:t>
            </a:r>
            <a:r>
              <a:rPr lang="en-US" sz="2400" dirty="0" smtClean="0"/>
              <a:t> </a:t>
            </a:r>
            <a:r>
              <a:rPr lang="en-US" sz="2400" dirty="0" err="1" smtClean="0"/>
              <a:t>Reksadana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smtClean="0"/>
              <a:t>Info </a:t>
            </a:r>
            <a:r>
              <a:rPr lang="en-US" sz="2400" dirty="0" err="1" smtClean="0"/>
              <a:t>Kurs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Saldo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kredit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kredit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Lainnya</a:t>
            </a:r>
            <a:endParaRPr lang="en-US" sz="2400" dirty="0" smtClean="0"/>
          </a:p>
          <a:p>
            <a:pPr lvl="0">
              <a:lnSpc>
                <a:spcPct val="160000"/>
              </a:lnSpc>
            </a:pPr>
            <a:r>
              <a:rPr lang="en-US" sz="2400" dirty="0" smtClean="0"/>
              <a:t>Inbox</a:t>
            </a:r>
          </a:p>
          <a:p>
            <a:pPr lvl="0">
              <a:lnSpc>
                <a:spcPct val="160000"/>
              </a:lnSpc>
              <a:buNone/>
            </a:pPr>
            <a:r>
              <a:rPr lang="en-US" sz="2400" b="1" dirty="0" smtClean="0"/>
              <a:t>2. M-Transfer</a:t>
            </a:r>
            <a:endParaRPr lang="en-US" sz="2400" b="1" dirty="0" smtClean="0"/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Antar</a:t>
            </a:r>
            <a:r>
              <a:rPr lang="en-US" sz="2400" dirty="0" smtClean="0"/>
              <a:t> Bank </a:t>
            </a:r>
          </a:p>
          <a:p>
            <a:pPr lvl="0">
              <a:lnSpc>
                <a:spcPct val="160000"/>
              </a:lnSpc>
            </a:pP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Rekening</a:t>
            </a:r>
            <a:endParaRPr lang="en-US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Contoh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992888" cy="4752528"/>
          </a:xfrm>
        </p:spPr>
        <p:txBody>
          <a:bodyPr numCol="2"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500" b="1" dirty="0" smtClean="0"/>
              <a:t>3. M-Payment</a:t>
            </a:r>
            <a:endParaRPr lang="en-US" sz="2500" b="1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Kartu</a:t>
            </a:r>
            <a:r>
              <a:rPr lang="en-US" sz="2500" dirty="0" smtClean="0"/>
              <a:t> </a:t>
            </a:r>
            <a:r>
              <a:rPr lang="en-US" sz="2500" dirty="0" err="1" smtClean="0"/>
              <a:t>Kredit</a:t>
            </a:r>
            <a:endParaRPr lang="en-US" sz="2500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Handphone</a:t>
            </a:r>
            <a:endParaRPr lang="en-US" sz="2500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Telepon</a:t>
            </a:r>
            <a:endParaRPr lang="en-US" sz="2500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Utilitas</a:t>
            </a:r>
            <a:endParaRPr lang="en-US" sz="2500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Asuransi</a:t>
            </a:r>
            <a:endParaRPr lang="en-US" sz="2500" dirty="0" smtClean="0"/>
          </a:p>
          <a:p>
            <a:pPr lvl="0">
              <a:lnSpc>
                <a:spcPct val="150000"/>
              </a:lnSpc>
            </a:pPr>
            <a:r>
              <a:rPr lang="en-US" sz="2500" dirty="0" smtClean="0"/>
              <a:t>Internet</a:t>
            </a:r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Pinjaman</a:t>
            </a:r>
            <a:endParaRPr lang="en-US" sz="25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500" b="1" dirty="0" smtClean="0"/>
              <a:t>4. M-commerce</a:t>
            </a:r>
            <a:endParaRPr lang="en-US" sz="2500" b="1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Vocher</a:t>
            </a:r>
            <a:r>
              <a:rPr lang="en-US" sz="2500" dirty="0" smtClean="0"/>
              <a:t> </a:t>
            </a:r>
            <a:r>
              <a:rPr lang="en-US" sz="2500" dirty="0" err="1" smtClean="0"/>
              <a:t>isi</a:t>
            </a:r>
            <a:r>
              <a:rPr lang="en-US" sz="2500" dirty="0" smtClean="0"/>
              <a:t> </a:t>
            </a:r>
            <a:r>
              <a:rPr lang="en-US" sz="2500" dirty="0" err="1" smtClean="0"/>
              <a:t>ulang</a:t>
            </a:r>
            <a:endParaRPr lang="en-US" sz="2500" dirty="0" smtClean="0"/>
          </a:p>
          <a:p>
            <a:pPr lvl="0">
              <a:lnSpc>
                <a:spcPct val="150000"/>
              </a:lnSpc>
            </a:pPr>
            <a:r>
              <a:rPr lang="en-US" sz="2500" dirty="0" smtClean="0"/>
              <a:t>Inbox</a:t>
            </a:r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Lainnya</a:t>
            </a:r>
            <a:endParaRPr lang="en-US" sz="25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500" b="1" dirty="0" smtClean="0"/>
              <a:t>5. M-Admin</a:t>
            </a:r>
            <a:endParaRPr lang="en-US" sz="2500" b="1" dirty="0" smtClean="0"/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Ganti</a:t>
            </a:r>
            <a:r>
              <a:rPr lang="en-US" sz="2500" dirty="0" smtClean="0"/>
              <a:t> Pin</a:t>
            </a:r>
          </a:p>
          <a:p>
            <a:pPr lvl="0">
              <a:lnSpc>
                <a:spcPct val="150000"/>
              </a:lnSpc>
            </a:pPr>
            <a:r>
              <a:rPr lang="en-US" sz="2500" dirty="0" err="1" smtClean="0"/>
              <a:t>Lainnya</a:t>
            </a:r>
            <a:endParaRPr lang="en-US" sz="25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Daftar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Pustaka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id-ID" dirty="0" smtClean="0">
                <a:hlinkClick r:id="rId2"/>
              </a:rPr>
              <a:t>http://networkedblogs.com/M0V6o</a:t>
            </a:r>
            <a:endParaRPr lang="id-ID" dirty="0" smtClean="0"/>
          </a:p>
          <a:p>
            <a:pPr>
              <a:lnSpc>
                <a:spcPct val="150000"/>
              </a:lnSpc>
            </a:pPr>
            <a:r>
              <a:rPr lang="id-ID" dirty="0" smtClean="0">
                <a:hlinkClick r:id="rId3"/>
              </a:rPr>
              <a:t>http://ariwiyanto83.blogspot.com/</a:t>
            </a:r>
            <a:endParaRPr lang="id-ID" dirty="0" smtClean="0"/>
          </a:p>
          <a:p>
            <a:pPr>
              <a:lnSpc>
                <a:spcPct val="150000"/>
              </a:lnSpc>
            </a:pPr>
            <a:r>
              <a:rPr lang="id-ID" dirty="0" smtClean="0">
                <a:hlinkClick r:id="rId4"/>
              </a:rPr>
              <a:t>http://arif90.wordpress.com/2011/11/13/m-commerce/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id-ID" dirty="0" smtClean="0">
                <a:hlinkClick r:id="rId5"/>
              </a:rPr>
              <a:t>http://www.academia.edu/5404337/M-commerce</a:t>
            </a: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ony\Desktop\L 4893 zaa\liza\2465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885" y="548680"/>
            <a:ext cx="9185885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3568" y="2132856"/>
            <a:ext cx="8793508" cy="1278632"/>
          </a:xfrm>
          <a:prstGeom prst="rect">
            <a:avLst/>
          </a:prstGeom>
        </p:spPr>
        <p:txBody>
          <a:bodyPr vert="horz" anchor="b">
            <a:noAutofit/>
            <a:scene3d>
              <a:camera prst="perspectiveContrastingRightFacing"/>
              <a:lightRig rig="threePt" dir="t"/>
            </a:scene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72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260648"/>
            <a:ext cx="8892480" cy="1886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512" y="0"/>
            <a:ext cx="216024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44016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18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676456" y="332656"/>
            <a:ext cx="216024" cy="65253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999984" y="0"/>
            <a:ext cx="144016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1520" y="6381328"/>
            <a:ext cx="8568952" cy="216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861048"/>
            <a:ext cx="3024336" cy="2268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6024" y="2029544"/>
            <a:ext cx="8748464" cy="41357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i="1" dirty="0" smtClean="0"/>
              <a:t>Accenture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u="sng" dirty="0" smtClean="0"/>
              <a:t>1.100</a:t>
            </a:r>
            <a:r>
              <a:rPr lang="en-US" u="sng" dirty="0" smtClean="0"/>
              <a:t> </a:t>
            </a:r>
            <a:r>
              <a:rPr lang="en-US" u="sng" dirty="0" err="1" smtClean="0"/>
              <a:t>responden</a:t>
            </a:r>
            <a:r>
              <a:rPr lang="en-US" u="sng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Asia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ponsel</a:t>
            </a:r>
            <a:r>
              <a:rPr lang="en-US" dirty="0" smtClean="0"/>
              <a:t> Asia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b="1" i="1" u="sng" dirty="0" smtClean="0">
                <a:solidFill>
                  <a:srgbClr val="FF0000"/>
                </a:solidFill>
              </a:rPr>
              <a:t>25%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setiap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tahunnya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b="1" i="1" u="sng" dirty="0" smtClean="0">
                <a:solidFill>
                  <a:srgbClr val="FF0000"/>
                </a:solidFill>
              </a:rPr>
              <a:t>69%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ponsel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.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indikasi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ponsel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  <p:pic>
        <p:nvPicPr>
          <p:cNvPr id="3075" name="Picture 3" descr="C:\Users\Sony\Desktop\L 4893 zaa\liza\images copy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124744"/>
            <a:ext cx="2400300" cy="162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029544"/>
            <a:ext cx="8280920" cy="41357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b="1" i="1" dirty="0" smtClean="0"/>
              <a:t>Ericsson</a:t>
            </a:r>
            <a:r>
              <a:rPr lang="en-US" b="1" dirty="0" smtClean="0"/>
              <a:t>, </a:t>
            </a:r>
            <a:r>
              <a:rPr lang="en-US" dirty="0" smtClean="0"/>
              <a:t>Mobile Commerce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terpercaya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i="1" dirty="0" smtClean="0"/>
              <a:t>mobile devices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</a:t>
            </a:r>
            <a:r>
              <a:rPr lang="en-US" dirty="0" err="1" smtClean="0"/>
              <a:t>pedagang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Keuntungan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80920" cy="4968552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3200" dirty="0" smtClean="0"/>
              <a:t>K</a:t>
            </a:r>
            <a:r>
              <a:rPr lang="id-ID" sz="3200" dirty="0" smtClean="0"/>
              <a:t>epuasan </a:t>
            </a:r>
            <a:r>
              <a:rPr lang="id-ID" sz="3200" dirty="0" smtClean="0"/>
              <a:t>pelanggan, penghematan biaya, dan peluang bisnis </a:t>
            </a:r>
            <a:r>
              <a:rPr lang="id-ID" sz="3200" dirty="0" smtClean="0"/>
              <a:t>baru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pPr marL="457200" indent="-457200">
              <a:lnSpc>
                <a:spcPct val="150000"/>
              </a:lnSpc>
            </a:pPr>
            <a:r>
              <a:rPr lang="id-ID" sz="3200" dirty="0" smtClean="0"/>
              <a:t>Bertransaksi melalui </a:t>
            </a:r>
            <a:r>
              <a:rPr lang="id-ID" sz="3200" i="1" dirty="0" smtClean="0"/>
              <a:t>m-commerce </a:t>
            </a:r>
            <a:r>
              <a:rPr lang="id-ID" sz="3200" dirty="0" smtClean="0"/>
              <a:t>dapat dilakukan dimana saja dengan </a:t>
            </a:r>
            <a:r>
              <a:rPr lang="id-ID" sz="3200" i="1" dirty="0" smtClean="0"/>
              <a:t>light-weighted </a:t>
            </a:r>
            <a:r>
              <a:rPr lang="id-ID" sz="3200" i="1" dirty="0" smtClean="0"/>
              <a:t>device</a:t>
            </a:r>
            <a:r>
              <a:rPr lang="en-US" sz="3200" i="1" dirty="0" smtClean="0"/>
              <a:t>.</a:t>
            </a:r>
            <a:endParaRPr lang="id-ID" sz="3200" i="1" dirty="0" smtClean="0"/>
          </a:p>
          <a:p>
            <a:pPr marL="457200" indent="-457200">
              <a:lnSpc>
                <a:spcPct val="150000"/>
              </a:lnSpc>
            </a:pP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id-ID" sz="3200" dirty="0" smtClean="0"/>
              <a:t>meningkatkan hubungan antara </a:t>
            </a:r>
            <a:r>
              <a:rPr lang="en-US" sz="3200" dirty="0" err="1" smtClean="0"/>
              <a:t>penjual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pembeli</a:t>
            </a:r>
            <a:r>
              <a:rPr lang="en-US" sz="3200" dirty="0" smtClean="0"/>
              <a:t>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mungkin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mendapatkan</a:t>
            </a:r>
            <a:r>
              <a:rPr lang="en-US" sz="3200" dirty="0" smtClean="0"/>
              <a:t> </a:t>
            </a:r>
            <a:r>
              <a:rPr lang="en-US" sz="3200" dirty="0" err="1" smtClean="0"/>
              <a:t>laba</a:t>
            </a:r>
            <a:r>
              <a:rPr lang="en-US" sz="3200" dirty="0" smtClean="0"/>
              <a:t> yang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id-ID" sz="3200" dirty="0" smtClean="0"/>
              <a:t>tinggi dan hubungan dengan </a:t>
            </a:r>
            <a:endParaRPr lang="en-US" sz="3200" dirty="0" smtClean="0"/>
          </a:p>
          <a:p>
            <a:pPr marL="457200" indent="-457200">
              <a:lnSpc>
                <a:spcPct val="110000"/>
              </a:lnSpc>
              <a:buNone/>
            </a:pPr>
            <a:r>
              <a:rPr lang="en-US" sz="3200" dirty="0" smtClean="0"/>
              <a:t>	</a:t>
            </a:r>
            <a:r>
              <a:rPr lang="id-ID" sz="3200" dirty="0" smtClean="0"/>
              <a:t>pelanggan </a:t>
            </a:r>
            <a:r>
              <a:rPr lang="id-ID" sz="3200" dirty="0" smtClean="0"/>
              <a:t>menjadi lebih erat.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Kekurangan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8092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sz="2800" dirty="0" err="1" smtClean="0"/>
              <a:t>Layar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membatasi</a:t>
            </a:r>
            <a:r>
              <a:rPr lang="en-US" sz="2800" dirty="0" smtClean="0"/>
              <a:t> </a:t>
            </a:r>
            <a:r>
              <a:rPr lang="en-US" sz="2800" dirty="0" err="1" smtClean="0"/>
              <a:t>kompleksitas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endParaRPr lang="id-ID" sz="2800" dirty="0" smtClean="0"/>
          </a:p>
          <a:p>
            <a:pPr>
              <a:lnSpc>
                <a:spcPct val="160000"/>
              </a:lnSpc>
            </a:pPr>
            <a:r>
              <a:rPr lang="en-US" sz="2800" dirty="0" smtClean="0"/>
              <a:t> 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belum</a:t>
            </a:r>
            <a:r>
              <a:rPr lang="en-US" sz="2800" dirty="0" smtClean="0"/>
              <a:t> se</a:t>
            </a:r>
            <a:r>
              <a:rPr lang="id-ID" sz="2800" dirty="0" smtClean="0"/>
              <a:t>hebat</a:t>
            </a:r>
            <a:r>
              <a:rPr lang="en-US" sz="2800" dirty="0" smtClean="0"/>
              <a:t> PC</a:t>
            </a:r>
          </a:p>
          <a:p>
            <a:pPr>
              <a:lnSpc>
                <a:spcPct val="160000"/>
              </a:lnSpc>
            </a:pPr>
            <a:r>
              <a:rPr lang="en-US" sz="2800" dirty="0" smtClean="0"/>
              <a:t> 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pendekatan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pemahaman</a:t>
            </a:r>
            <a:r>
              <a:rPr lang="en-US" sz="2800" dirty="0" smtClean="0"/>
              <a:t> </a:t>
            </a:r>
            <a:r>
              <a:rPr lang="en-US" sz="2800" i="1" dirty="0" smtClean="0"/>
              <a:t>m-commerce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masing</a:t>
            </a:r>
            <a:r>
              <a:rPr lang="en-US" sz="2800" dirty="0" smtClean="0"/>
              <a:t> – </a:t>
            </a:r>
            <a:r>
              <a:rPr lang="en-US" sz="2800" dirty="0" err="1" smtClean="0"/>
              <a:t>masing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id-ID" sz="2800" dirty="0" smtClean="0"/>
              <a:t>.</a:t>
            </a:r>
            <a:endParaRPr lang="en-US" sz="2800" dirty="0" smtClean="0"/>
          </a:p>
          <a:p>
            <a:pPr>
              <a:lnSpc>
                <a:spcPct val="160000"/>
              </a:lnSpc>
            </a:pPr>
            <a:r>
              <a:rPr lang="en-US" sz="2800" dirty="0" err="1" smtClean="0"/>
              <a:t>Keterbatasan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transmisi</a:t>
            </a:r>
            <a:r>
              <a:rPr lang="en-US" sz="2800" dirty="0" smtClean="0"/>
              <a:t>,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cuaca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jarak</a:t>
            </a:r>
            <a:r>
              <a:rPr lang="en-US" sz="2800" dirty="0" smtClean="0"/>
              <a:t> </a:t>
            </a:r>
            <a:r>
              <a:rPr lang="en-US" sz="2800" dirty="0" err="1" smtClean="0"/>
              <a:t>koneksi</a:t>
            </a:r>
            <a:endParaRPr lang="en-US" sz="2800" dirty="0" smtClean="0"/>
          </a:p>
          <a:p>
            <a:pPr>
              <a:lnSpc>
                <a:spcPct val="160000"/>
              </a:lnSpc>
            </a:pPr>
            <a:r>
              <a:rPr lang="en-US" sz="2800" dirty="0" err="1" smtClean="0"/>
              <a:t>Bandwith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endParaRPr lang="en-US" sz="2800" dirty="0" smtClean="0"/>
          </a:p>
          <a:p>
            <a:pPr lvl="0">
              <a:lnSpc>
                <a:spcPct val="160000"/>
              </a:lnSpc>
            </a:pPr>
            <a:r>
              <a:rPr lang="en-US" sz="2800" dirty="0" err="1" smtClean="0"/>
              <a:t>Tingginy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kehilangan</a:t>
            </a:r>
            <a:r>
              <a:rPr lang="en-US" sz="2800" dirty="0" smtClean="0"/>
              <a:t> / </a:t>
            </a:r>
            <a:r>
              <a:rPr lang="en-US" sz="2800" dirty="0" err="1" smtClean="0"/>
              <a:t>pencurian</a:t>
            </a:r>
            <a:r>
              <a:rPr lang="en-US" sz="2800" dirty="0" smtClean="0"/>
              <a:t> </a:t>
            </a:r>
            <a:r>
              <a:rPr lang="en-US" sz="2800" dirty="0" err="1" smtClean="0"/>
              <a:t>handphone</a:t>
            </a:r>
            <a:r>
              <a:rPr lang="en-US" sz="2800" dirty="0" smtClean="0"/>
              <a:t>.</a:t>
            </a:r>
          </a:p>
          <a:p>
            <a:pPr>
              <a:lnSpc>
                <a:spcPct val="160000"/>
              </a:lnSpc>
            </a:pPr>
            <a:endParaRPr lang="en-US" sz="2800" dirty="0" smtClean="0"/>
          </a:p>
          <a:p>
            <a:pPr>
              <a:lnSpc>
                <a:spcPct val="160000"/>
              </a:lnSpc>
            </a:pPr>
            <a:endParaRPr lang="id-ID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Batasan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Mobile Commerce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80920" cy="489654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security </a:t>
            </a:r>
            <a:r>
              <a:rPr lang="en-US" i="1" dirty="0" smtClean="0"/>
              <a:t>protocol</a:t>
            </a:r>
            <a:r>
              <a:rPr lang="en-US" dirty="0" smtClean="0"/>
              <a:t>,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Bandwidth</a:t>
            </a:r>
            <a:r>
              <a:rPr lang="en-US" dirty="0" smtClean="0"/>
              <a:t>,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err="1" smtClean="0"/>
              <a:t>Lisensi</a:t>
            </a:r>
            <a:r>
              <a:rPr lang="en-US" dirty="0" smtClean="0"/>
              <a:t> </a:t>
            </a:r>
            <a:r>
              <a:rPr lang="en-US" dirty="0" smtClean="0"/>
              <a:t>3G,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Transmisi</a:t>
            </a:r>
            <a:r>
              <a:rPr lang="en-US" dirty="0" smtClean="0"/>
              <a:t>,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catu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,</a:t>
            </a:r>
          </a:p>
          <a:p>
            <a:pPr lvl="0">
              <a:lnSpc>
                <a:spcPct val="150000"/>
              </a:lnSpc>
            </a:pPr>
            <a:r>
              <a:rPr lang="en-US" dirty="0" err="1" smtClean="0"/>
              <a:t>Kekecewaan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68144" y="6453336"/>
            <a:ext cx="2699792" cy="4046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000" b="1" cap="all" dirty="0" smtClean="0">
                <a:solidFill>
                  <a:schemeClr val="accent3">
                    <a:lumMod val="75000"/>
                  </a:schemeClr>
                </a:solidFill>
              </a:rPr>
              <a:t>Mobile Commerce</a:t>
            </a:r>
            <a:endParaRPr lang="en-US" sz="2000" b="1" i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2" descr="C:\Users\Sony\Desktop\L 4893 zaa\liza\comScore-Highlights-Top-eCommerce-Leaders-300x225 copy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386" y="5229200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701</Words>
  <Application>Microsoft Office PowerPoint</Application>
  <PresentationFormat>On-screen Show (4:3)</PresentationFormat>
  <Paragraphs>253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Median</vt:lpstr>
      <vt:lpstr>Slide 1</vt:lpstr>
      <vt:lpstr>Mobile Computing</vt:lpstr>
      <vt:lpstr>Kelebihan &amp; Kekurangan  Mobile Computing</vt:lpstr>
      <vt:lpstr>Slide 4</vt:lpstr>
      <vt:lpstr>Mobile Commerce</vt:lpstr>
      <vt:lpstr>Mobile Commerce</vt:lpstr>
      <vt:lpstr>Keuntungan Mobile Commerce</vt:lpstr>
      <vt:lpstr>Kekurangan Mobile Commerce</vt:lpstr>
      <vt:lpstr>Batasan Mobile Commerce</vt:lpstr>
      <vt:lpstr>Karakteristik Mobile Commerce</vt:lpstr>
      <vt:lpstr>Karakteristik Mobile Commerce</vt:lpstr>
      <vt:lpstr>Karakteristik Mobile Commerce</vt:lpstr>
      <vt:lpstr>Sistem Mobile Commerce</vt:lpstr>
      <vt:lpstr>Contoh Sistem Mobile Commerce</vt:lpstr>
      <vt:lpstr>Contoh Sistem Mobile Commerce</vt:lpstr>
      <vt:lpstr>Isu Utama Sistem Mobile Commerce</vt:lpstr>
      <vt:lpstr>Isu Utama Sistem Mobile Commerce</vt:lpstr>
      <vt:lpstr>Isu Lainnya Sistem Mobile Commerce</vt:lpstr>
      <vt:lpstr>Tahapan Mobile Commerce</vt:lpstr>
      <vt:lpstr>Tahapan Mobile Commerce</vt:lpstr>
      <vt:lpstr>Tahapan Mobile Commerce</vt:lpstr>
      <vt:lpstr>Tahapan Mobile Commerce</vt:lpstr>
      <vt:lpstr>Tahapan Mobile Commerce</vt:lpstr>
      <vt:lpstr>Tahapan Mobile Commerce</vt:lpstr>
      <vt:lpstr>Keamanan Mobile Commerce</vt:lpstr>
      <vt:lpstr>Keamanan Mobile Commerce</vt:lpstr>
      <vt:lpstr>Keamanan Mobile Commerce</vt:lpstr>
      <vt:lpstr>Infrastruktur Mobile Commerce</vt:lpstr>
      <vt:lpstr>Model Bisnis Mobile Commerce</vt:lpstr>
      <vt:lpstr>Model Bisnis Mobile Commerce</vt:lpstr>
      <vt:lpstr>Contoh Mobile Commerce</vt:lpstr>
      <vt:lpstr>Contoh Mobile Commerce</vt:lpstr>
      <vt:lpstr>Contoh Mobile Commerce</vt:lpstr>
      <vt:lpstr>Contoh Mobile Commerce</vt:lpstr>
      <vt:lpstr>Daftar Pustaka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Computing</dc:title>
  <dc:creator>WILSON</dc:creator>
  <cp:lastModifiedBy>Sony</cp:lastModifiedBy>
  <cp:revision>22</cp:revision>
  <dcterms:created xsi:type="dcterms:W3CDTF">2014-03-15T17:42:25Z</dcterms:created>
  <dcterms:modified xsi:type="dcterms:W3CDTF">2014-05-05T18:52:39Z</dcterms:modified>
</cp:coreProperties>
</file>